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6"/>
  </p:notesMasterIdLst>
  <p:sldIdLst>
    <p:sldId id="367" r:id="rId5"/>
    <p:sldId id="645" r:id="rId6"/>
    <p:sldId id="659" r:id="rId7"/>
    <p:sldId id="608" r:id="rId8"/>
    <p:sldId id="613" r:id="rId9"/>
    <p:sldId id="618" r:id="rId10"/>
    <p:sldId id="619" r:id="rId11"/>
    <p:sldId id="653" r:id="rId12"/>
    <p:sldId id="648" r:id="rId13"/>
    <p:sldId id="612" r:id="rId14"/>
    <p:sldId id="663" r:id="rId15"/>
    <p:sldId id="620" r:id="rId16"/>
    <p:sldId id="621" r:id="rId17"/>
    <p:sldId id="622" r:id="rId18"/>
    <p:sldId id="623" r:id="rId19"/>
    <p:sldId id="664" r:id="rId20"/>
    <p:sldId id="625" r:id="rId21"/>
    <p:sldId id="665" r:id="rId22"/>
    <p:sldId id="626" r:id="rId23"/>
    <p:sldId id="627" r:id="rId24"/>
    <p:sldId id="628" r:id="rId25"/>
    <p:sldId id="657" r:id="rId26"/>
    <p:sldId id="658" r:id="rId27"/>
    <p:sldId id="632" r:id="rId28"/>
    <p:sldId id="640" r:id="rId29"/>
    <p:sldId id="642" r:id="rId30"/>
    <p:sldId id="652" r:id="rId31"/>
    <p:sldId id="646" r:id="rId32"/>
    <p:sldId id="639" r:id="rId33"/>
    <p:sldId id="651" r:id="rId34"/>
    <p:sldId id="650" r:id="rId35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76">
          <p15:clr>
            <a:srgbClr val="A4A3A4"/>
          </p15:clr>
        </p15:guide>
        <p15:guide id="2" pos="4224">
          <p15:clr>
            <a:srgbClr val="A4A3A4"/>
          </p15:clr>
        </p15:guide>
        <p15:guide id="3" orient="horz" pos="35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CC"/>
    <a:srgbClr val="00CC00"/>
    <a:srgbClr val="FF3399"/>
    <a:srgbClr val="993366"/>
    <a:srgbClr val="0000FF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68571" autoAdjust="0"/>
  </p:normalViewPr>
  <p:slideViewPr>
    <p:cSldViewPr>
      <p:cViewPr varScale="1">
        <p:scale>
          <a:sx n="79" d="100"/>
          <a:sy n="79" d="100"/>
        </p:scale>
        <p:origin x="2754" y="84"/>
      </p:cViewPr>
      <p:guideLst>
        <p:guide orient="horz" pos="2676"/>
        <p:guide pos="4224"/>
        <p:guide orient="horz" pos="3568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1.4032035660391667E-2"/>
          <c:y val="1.1789984211545727E-3"/>
          <c:w val="0.874951007286075"/>
          <c:h val="0.93323425196850396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  <c:extLst>
              <c:ext xmlns:c16="http://schemas.microsoft.com/office/drawing/2014/chart" uri="{C3380CC4-5D6E-409C-BE32-E72D297353CC}">
                <c16:uniqueId val="{00000000-37A5-4D0C-8AB3-70B3B410DE45}"/>
              </c:ext>
            </c:extLst>
          </c:dPt>
          <c:dPt>
            <c:idx val="1"/>
            <c:bubble3D val="0"/>
            <c:explosion val="20"/>
            <c:extLst>
              <c:ext xmlns:c16="http://schemas.microsoft.com/office/drawing/2014/chart" uri="{C3380CC4-5D6E-409C-BE32-E72D297353CC}">
                <c16:uniqueId val="{00000001-37A5-4D0C-8AB3-70B3B410DE45}"/>
              </c:ext>
            </c:extLst>
          </c:dPt>
          <c:dPt>
            <c:idx val="2"/>
            <c:bubble3D val="0"/>
            <c:explosion val="11"/>
            <c:extLst>
              <c:ext xmlns:c16="http://schemas.microsoft.com/office/drawing/2014/chart" uri="{C3380CC4-5D6E-409C-BE32-E72D297353CC}">
                <c16:uniqueId val="{00000002-37A5-4D0C-8AB3-70B3B410DE45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8.2000000000000011</c:v>
                </c:pt>
                <c:pt idx="2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7A5-4D0C-8AB3-70B3B410DE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marker>
            <c:symbol val="none"/>
          </c:marker>
          <c:cat>
            <c:numRef>
              <c:f>Sheet1!$A$2:$A$10</c:f>
              <c:numCache>
                <c:formatCode>General</c:formatCode>
                <c:ptCount val="9"/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E5E-4D31-A589-D103CCF31E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637952"/>
        <c:axId val="64643840"/>
      </c:lineChart>
      <c:catAx>
        <c:axId val="64637952"/>
        <c:scaling>
          <c:orientation val="minMax"/>
        </c:scaling>
        <c:delete val="0"/>
        <c:axPos val="b"/>
        <c:numFmt formatCode="General" sourceLinked="0"/>
        <c:majorTickMark val="cross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64643840"/>
        <c:crosses val="autoZero"/>
        <c:auto val="1"/>
        <c:lblAlgn val="ctr"/>
        <c:lblOffset val="100"/>
        <c:noMultiLvlLbl val="0"/>
      </c:catAx>
      <c:valAx>
        <c:axId val="64643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crossAx val="64637952"/>
        <c:crossesAt val="1"/>
        <c:crossBetween val="midCat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99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64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sz="1200" dirty="0" smtClean="0"/>
              <a:t>Intuitive visualizations of K-means</a:t>
            </a:r>
            <a:endParaRPr lang="en-US" sz="1200" dirty="0" smtClean="0"/>
          </a:p>
          <a:p>
            <a:pPr lvl="0"/>
            <a:endParaRPr lang="en-US" altLang="en-US" sz="1200" dirty="0" smtClean="0">
              <a:solidFill>
                <a:srgbClr val="BA2121"/>
              </a:solidFill>
              <a:latin typeface="Courier New" pitchFamily="49" charset="0"/>
              <a:cs typeface="Arial" pitchFamily="34" charset="0"/>
            </a:endParaRPr>
          </a:p>
          <a:p>
            <a:pPr lvl="0"/>
            <a:endParaRPr lang="en-US" altLang="en-US" sz="1200" dirty="0" smtClean="0">
              <a:solidFill>
                <a:srgbClr val="BA2121"/>
              </a:solidFill>
              <a:latin typeface="Courier New" pitchFamily="49" charset="0"/>
              <a:cs typeface="Arial" pitchFamily="34" charset="0"/>
            </a:endParaRPr>
          </a:p>
          <a:p>
            <a:pPr lvl="0"/>
            <a:r>
              <a:rPr lang="en-US" altLang="en-US" sz="1200" dirty="0" smtClean="0">
                <a:solidFill>
                  <a:srgbClr val="BA2121"/>
                </a:solidFill>
                <a:latin typeface="Courier New" pitchFamily="49" charset="0"/>
                <a:cs typeface="Arial" pitchFamily="34" charset="0"/>
              </a:rPr>
              <a:t>http://tech.nitoyon.com/en/blog/2013/11/07/k-means/</a:t>
            </a:r>
          </a:p>
          <a:p>
            <a:pPr lvl="0"/>
            <a:endParaRPr lang="en-NZ" altLang="en-US" sz="1200" dirty="0" smtClean="0">
              <a:solidFill>
                <a:srgbClr val="BA2121"/>
              </a:solidFill>
              <a:latin typeface="Courier New" pitchFamily="49" charset="0"/>
              <a:cs typeface="Arial" pitchFamily="34" charset="0"/>
            </a:endParaRPr>
          </a:p>
          <a:p>
            <a:pPr lvl="0"/>
            <a:r>
              <a:rPr lang="en-US" altLang="en-US" sz="1200" dirty="0" smtClean="0">
                <a:solidFill>
                  <a:srgbClr val="BA2121"/>
                </a:solidFill>
                <a:latin typeface="Courier New" pitchFamily="49" charset="0"/>
                <a:cs typeface="Arial" pitchFamily="34" charset="0"/>
              </a:rPr>
              <a:t>http://www.bytemuse.com/post/k-means-clustering-visualization/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891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37795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9987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083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3/20/2019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4" y="657719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4.xml"/><Relationship Id="rId7" Type="http://schemas.openxmlformats.org/officeDocument/2006/relationships/image" Target="../media/image5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0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90600" y="1600200"/>
            <a:ext cx="7848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Unsupervised </a:t>
            </a:r>
            <a:r>
              <a:rPr lang="en-US" sz="5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Learning: Clustering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806301" y="6229906"/>
            <a:ext cx="5334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700" dirty="0">
                <a:latin typeface="Arial" charset="0"/>
              </a:rPr>
              <a:t>"Some of the figures in this presentation are taken from "</a:t>
            </a:r>
            <a:r>
              <a:rPr lang="en-US" altLang="en-US" sz="700" dirty="0">
                <a:latin typeface="Arial" charset="0"/>
                <a:hlinkClick r:id="rId3"/>
              </a:rPr>
              <a:t>An Introduction to Statistical Learning, with applications in R</a:t>
            </a:r>
            <a:r>
              <a:rPr lang="en-US" altLang="en-US" sz="700" dirty="0">
                <a:latin typeface="Arial" charset="0"/>
              </a:rPr>
              <a:t>"  (Springer, 2013) with permission from the authors: G. James, D. Witten,  T. Hastie and R. </a:t>
            </a:r>
            <a:r>
              <a:rPr lang="en-US" altLang="en-US" sz="700" dirty="0" err="1">
                <a:latin typeface="Arial" charset="0"/>
              </a:rPr>
              <a:t>Tibshirani</a:t>
            </a:r>
            <a:r>
              <a:rPr lang="en-US" altLang="en-US" sz="700" dirty="0">
                <a:latin typeface="Arial" charset="0"/>
              </a:rPr>
              <a:t> " 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/>
              <a:t>Clustering Applications: </a:t>
            </a:r>
            <a:r>
              <a:rPr lang="en-US" sz="3200" dirty="0" smtClean="0"/>
              <a:t>Search result clustering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4978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Most well-known algorithm for Clustering:</a:t>
            </a:r>
            <a:b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K-means*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algorithm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648200" cy="4525963"/>
          </a:xfrm>
        </p:spPr>
        <p:txBody>
          <a:bodyPr>
            <a:normAutofit fontScale="85000" lnSpcReduction="20000"/>
          </a:bodyPr>
          <a:lstStyle/>
          <a:p>
            <a:r>
              <a:rPr lang="en-NZ" dirty="0" smtClean="0"/>
              <a:t>The objective of k-means is to classify objects into a number of groups so:</a:t>
            </a:r>
          </a:p>
          <a:p>
            <a:pPr lvl="1"/>
            <a:r>
              <a:rPr lang="en-NZ" dirty="0" smtClean="0"/>
              <a:t>The objects within a group should be as similar as possible</a:t>
            </a:r>
          </a:p>
          <a:p>
            <a:pPr lvl="1"/>
            <a:r>
              <a:rPr lang="en-NZ" dirty="0" smtClean="0"/>
              <a:t>The objects between groups should be as dissimilar as possible</a:t>
            </a:r>
          </a:p>
          <a:p>
            <a:r>
              <a:rPr lang="en-NZ" dirty="0" smtClean="0"/>
              <a:t>The attributes of the object are what determines which objects should be grouped together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6187757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*do not confuse with KNN (K-nearest </a:t>
            </a:r>
            <a:r>
              <a:rPr lang="en-NZ" dirty="0" err="1" smtClean="0"/>
              <a:t>neighbors</a:t>
            </a:r>
            <a:r>
              <a:rPr lang="en-NZ" dirty="0" smtClean="0"/>
              <a:t>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828800"/>
            <a:ext cx="3879139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83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tlow\Desktop\cs229a\lectures-slides\assets\kmeansplot\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584200"/>
            <a:ext cx="5699125" cy="56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086600" y="381001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Let’s say we want to clustered this data into k=2 distinct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50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1" y="584517"/>
            <a:ext cx="5699125" cy="568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75526" y="1092200"/>
            <a:ext cx="17684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algorithm initializes (k=2) centroids at random positions</a:t>
            </a:r>
            <a:endParaRPr lang="en-US" dirty="0"/>
          </a:p>
        </p:txBody>
      </p:sp>
      <p:sp>
        <p:nvSpPr>
          <p:cNvPr id="6" name="Multiply 5"/>
          <p:cNvSpPr/>
          <p:nvPr/>
        </p:nvSpPr>
        <p:spPr>
          <a:xfrm>
            <a:off x="3200400" y="20574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y 7"/>
          <p:cNvSpPr/>
          <p:nvPr/>
        </p:nvSpPr>
        <p:spPr>
          <a:xfrm>
            <a:off x="4724400" y="4191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84517"/>
            <a:ext cx="5699124" cy="5688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15200" y="1498601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algorithm assigns each data point to its closest centroid</a:t>
            </a:r>
            <a:endParaRPr lang="en-US" dirty="0"/>
          </a:p>
        </p:txBody>
      </p:sp>
      <p:sp>
        <p:nvSpPr>
          <p:cNvPr id="6" name="Multiply 5"/>
          <p:cNvSpPr/>
          <p:nvPr/>
        </p:nvSpPr>
        <p:spPr>
          <a:xfrm>
            <a:off x="3200400" y="20574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4724400" y="4191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8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84516"/>
            <a:ext cx="5699124" cy="56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43648" y="2071805"/>
            <a:ext cx="871152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98108" y="3789165"/>
            <a:ext cx="871152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39000" y="160020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position of each centroid is updated by computing the average position of all the data points assigned to each centroid</a:t>
            </a:r>
            <a:endParaRPr lang="en-US" dirty="0"/>
          </a:p>
        </p:txBody>
      </p:sp>
      <p:sp>
        <p:nvSpPr>
          <p:cNvPr id="10" name="Multiply 9"/>
          <p:cNvSpPr/>
          <p:nvPr/>
        </p:nvSpPr>
        <p:spPr>
          <a:xfrm>
            <a:off x="3200400" y="20574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724400" y="4191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3733800" y="2424086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4191000" y="3733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6400" y="584516"/>
            <a:ext cx="5699124" cy="56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243648" y="2071805"/>
            <a:ext cx="871152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298108" y="3789165"/>
            <a:ext cx="871152" cy="8491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39000" y="16002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The algorithm cycles through the same procedure </a:t>
            </a:r>
            <a:r>
              <a:rPr lang="en-NZ" dirty="0" smtClean="0"/>
              <a:t>again</a:t>
            </a:r>
            <a:endParaRPr lang="en-US" dirty="0"/>
          </a:p>
        </p:txBody>
      </p:sp>
      <p:sp>
        <p:nvSpPr>
          <p:cNvPr id="12" name="Multiply 11"/>
          <p:cNvSpPr/>
          <p:nvPr/>
        </p:nvSpPr>
        <p:spPr>
          <a:xfrm>
            <a:off x="3733800" y="2424086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4191000" y="3733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57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93" y="584200"/>
            <a:ext cx="569595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0" y="1600200"/>
            <a:ext cx="175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each data point is </a:t>
            </a:r>
            <a:r>
              <a:rPr lang="en-NZ" dirty="0" smtClean="0"/>
              <a:t>re-assigned </a:t>
            </a:r>
            <a:r>
              <a:rPr lang="en-NZ" dirty="0"/>
              <a:t>to its closest centroid</a:t>
            </a:r>
            <a:endParaRPr lang="en-US" dirty="0"/>
          </a:p>
        </p:txBody>
      </p:sp>
      <p:sp>
        <p:nvSpPr>
          <p:cNvPr id="8" name="Multiply 7"/>
          <p:cNvSpPr/>
          <p:nvPr/>
        </p:nvSpPr>
        <p:spPr>
          <a:xfrm>
            <a:off x="3733800" y="2424086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ultiply 8"/>
          <p:cNvSpPr/>
          <p:nvPr/>
        </p:nvSpPr>
        <p:spPr>
          <a:xfrm>
            <a:off x="4191000" y="3733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6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93" y="584200"/>
            <a:ext cx="569595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239000" y="160020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position of each centroid is updated by computing the average position of all the data points assigned to each centroid</a:t>
            </a:r>
            <a:endParaRPr lang="en-US" dirty="0"/>
          </a:p>
        </p:txBody>
      </p:sp>
      <p:sp>
        <p:nvSpPr>
          <p:cNvPr id="10" name="Multiply 9"/>
          <p:cNvSpPr/>
          <p:nvPr/>
        </p:nvSpPr>
        <p:spPr>
          <a:xfrm>
            <a:off x="3733800" y="2424086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191000" y="3733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4267200" y="1905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ultiply 12"/>
          <p:cNvSpPr/>
          <p:nvPr/>
        </p:nvSpPr>
        <p:spPr>
          <a:xfrm>
            <a:off x="3733800" y="4114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2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93" y="584200"/>
            <a:ext cx="569595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239000" y="2351818"/>
            <a:ext cx="1676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dirty="0"/>
              <a:t>each data point is assigned to its closest centroid</a:t>
            </a:r>
            <a:endParaRPr lang="en-US" dirty="0"/>
          </a:p>
        </p:txBody>
      </p:sp>
      <p:sp>
        <p:nvSpPr>
          <p:cNvPr id="6" name="Multiply 5"/>
          <p:cNvSpPr/>
          <p:nvPr/>
        </p:nvSpPr>
        <p:spPr>
          <a:xfrm>
            <a:off x="4267200" y="1905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3733800" y="4114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97457" y="1904999"/>
            <a:ext cx="8730532" cy="457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400" y="2616200"/>
            <a:ext cx="25908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93" y="584200"/>
            <a:ext cx="569595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1" y="1852970"/>
            <a:ext cx="537905" cy="76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239000" y="1600200"/>
            <a:ext cx="175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position of each centroid is updated by computing the average position of all the data points assigned to each centroid</a:t>
            </a:r>
            <a:endParaRPr lang="en-US" dirty="0"/>
          </a:p>
        </p:txBody>
      </p:sp>
      <p:sp>
        <p:nvSpPr>
          <p:cNvPr id="9" name="Multiply 8"/>
          <p:cNvSpPr/>
          <p:nvPr/>
        </p:nvSpPr>
        <p:spPr>
          <a:xfrm>
            <a:off x="4267200" y="19050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3733800" y="4114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ultiply 10"/>
          <p:cNvSpPr/>
          <p:nvPr/>
        </p:nvSpPr>
        <p:spPr>
          <a:xfrm>
            <a:off x="4800600" y="1828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ultiply 11"/>
          <p:cNvSpPr/>
          <p:nvPr/>
        </p:nvSpPr>
        <p:spPr>
          <a:xfrm>
            <a:off x="3200400" y="44196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493" y="584200"/>
            <a:ext cx="5695950" cy="568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1" y="1852970"/>
            <a:ext cx="537905" cy="7632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/>
          <p:cNvSpPr/>
          <p:nvPr/>
        </p:nvSpPr>
        <p:spPr>
          <a:xfrm>
            <a:off x="4800600" y="18288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ultiply 6"/>
          <p:cNvSpPr/>
          <p:nvPr/>
        </p:nvSpPr>
        <p:spPr>
          <a:xfrm>
            <a:off x="3200400" y="4419600"/>
            <a:ext cx="457200" cy="471514"/>
          </a:xfrm>
          <a:prstGeom prst="mathMultiply">
            <a:avLst>
              <a:gd name="adj1" fmla="val 21876"/>
            </a:avLst>
          </a:prstGeom>
          <a:solidFill>
            <a:srgbClr val="0000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3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distance measure should we use?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929" y="1905000"/>
            <a:ext cx="8194528" cy="4000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Euclidean distance works well for most cases that are not too pathological: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66800" y="2667000"/>
                <a:ext cx="3048000" cy="1169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𝒑</m:t>
                          </m:r>
                          <m:r>
                            <a:rPr lang="en-NZ" i="1">
                              <a:latin typeface="Cambria Math"/>
                            </a:rPr>
                            <m:t>,</m:t>
                          </m:r>
                          <m:r>
                            <a:rPr lang="en-NZ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</m:d>
                      <m:r>
                        <a:rPr lang="en-NZ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NZ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NZ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latin typeface="Cambria Math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000250"/>
                <a:ext cx="3048000" cy="1169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19200" y="4267200"/>
                <a:ext cx="1146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𝒑</m:t>
                      </m:r>
                      <m:r>
                        <a:rPr lang="en-NZ" i="1">
                          <a:latin typeface="Cambria Math"/>
                        </a:rPr>
                        <m:t>=[2,2]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200400"/>
                <a:ext cx="1146468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361300" y="4267200"/>
                <a:ext cx="10583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1" i="1" smtClean="0">
                        <a:solidFill>
                          <a:srgbClr val="FF0000"/>
                        </a:solidFill>
                        <a:latin typeface="Cambria Math"/>
                      </a:rPr>
                      <m:t>𝒄</m:t>
                    </m:r>
                    <m:r>
                      <a:rPr lang="en-NZ" i="1">
                        <a:latin typeface="Cambria Math"/>
                      </a:rPr>
                      <m:t>=[1,3</m:t>
                    </m:r>
                  </m:oMath>
                </a14:m>
                <a:r>
                  <a:rPr lang="en-US" dirty="0"/>
                  <a:t>]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1299" y="3200400"/>
                <a:ext cx="1058303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r="-402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 flipV="1">
            <a:off x="5906681" y="3084507"/>
            <a:ext cx="11064" cy="27733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720387" y="5667077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275230" y="4495801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7" name="Cross 16"/>
          <p:cNvSpPr/>
          <p:nvPr/>
        </p:nvSpPr>
        <p:spPr>
          <a:xfrm rot="2734294">
            <a:off x="6414874" y="3747875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720387" y="5667077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-1" y="4948291"/>
                <a:ext cx="5917745" cy="315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𝑑</m:t>
                      </m:r>
                      <m:d>
                        <m:dPr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200" b="1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  <m:r>
                            <a:rPr lang="en-NZ" sz="1200" i="1">
                              <a:latin typeface="Cambria Math"/>
                            </a:rPr>
                            <m:t>,</m:t>
                          </m:r>
                          <m:r>
                            <a:rPr lang="en-NZ" sz="12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𝒄</m:t>
                          </m:r>
                        </m:e>
                      </m:d>
                      <m:r>
                        <a:rPr lang="en-NZ" sz="12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NZ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200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Z" sz="1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2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NZ" sz="12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NZ" sz="12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NZ" sz="1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NZ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200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NZ" sz="12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200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sz="1200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NZ" sz="12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NZ" sz="1200" i="1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NZ" sz="12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(2−1)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NZ" sz="1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(2−3)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NZ" sz="12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NZ" sz="1200" i="1">
                              <a:latin typeface="Cambria Math"/>
                            </a:rPr>
                            <m:t>1+1</m:t>
                          </m:r>
                        </m:e>
                      </m:rad>
                      <m:r>
                        <a:rPr lang="en-NZ" sz="12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NZ" sz="1200" i="1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NZ" sz="1200" i="1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NZ" sz="1200" i="1">
                          <a:solidFill>
                            <a:srgbClr val="00B050"/>
                          </a:solidFill>
                          <a:latin typeface="Cambria Math"/>
                        </a:rPr>
                        <m:t>1.41</m:t>
                      </m:r>
                    </m:oMath>
                  </m:oMathPara>
                </a14:m>
                <a:endParaRPr lang="en-US" sz="12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711218"/>
                <a:ext cx="5917745" cy="315984"/>
              </a:xfrm>
              <a:prstGeom prst="rect">
                <a:avLst/>
              </a:prstGeom>
              <a:blipFill rotWithShape="1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/>
          <p:cNvCxnSpPr/>
          <p:nvPr/>
        </p:nvCxnSpPr>
        <p:spPr>
          <a:xfrm>
            <a:off x="6596609" y="3916600"/>
            <a:ext cx="732598" cy="651027"/>
          </a:xfrm>
          <a:prstGeom prst="line">
            <a:avLst/>
          </a:prstGeom>
          <a:ln w="254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66800" y="3962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Data point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61300" y="3962400"/>
            <a:ext cx="128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solidFill>
                  <a:srgbClr val="FF0000"/>
                </a:solidFill>
              </a:rPr>
              <a:t>Centroid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458202" y="5683072"/>
                <a:ext cx="460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1" y="4262304"/>
                <a:ext cx="460511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438336" y="3200400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36" y="2400300"/>
                <a:ext cx="465832" cy="369332"/>
              </a:xfrm>
              <a:prstGeom prst="rect">
                <a:avLst/>
              </a:prstGeom>
              <a:blipFill rotWithShape="1"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/>
          <p:cNvSpPr/>
          <p:nvPr/>
        </p:nvSpPr>
        <p:spPr>
          <a:xfrm>
            <a:off x="2209800" y="4114800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0" name="Cross 19"/>
          <p:cNvSpPr/>
          <p:nvPr/>
        </p:nvSpPr>
        <p:spPr>
          <a:xfrm rot="2734294">
            <a:off x="4330146" y="401256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7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sz="2000" dirty="0"/>
              <a:t>Recalculate </a:t>
            </a:r>
            <a:r>
              <a:rPr lang="en-US" sz="2000" dirty="0" smtClean="0"/>
              <a:t>centroid centers </a:t>
            </a:r>
            <a:r>
              <a:rPr lang="en-US" sz="2000" dirty="0"/>
              <a:t>as the mean of the points in a cluster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566378" y="2362201"/>
                <a:ext cx="1642244" cy="6604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r>
                        <a:rPr lang="en-NZ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NZ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NZ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  <m:r>
                                <a:rPr lang="en-NZ" i="1" baseline="-2500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/>
                                      <a:ea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NZ" i="1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378" y="1771650"/>
                <a:ext cx="1642244" cy="66043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 flipV="1">
            <a:off x="5906681" y="3084507"/>
            <a:ext cx="11064" cy="27733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720387" y="5667077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720387" y="5667077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999270" y="3579404"/>
                <a:ext cx="1385507" cy="381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NZ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(1)</m:t>
                          </m:r>
                        </m:sup>
                      </m:sSup>
                      <m:r>
                        <a:rPr lang="en-NZ" i="1">
                          <a:latin typeface="Cambria Math"/>
                        </a:rPr>
                        <m:t>=[0,2]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69" y="2684553"/>
                <a:ext cx="1385507" cy="381130"/>
              </a:xfrm>
              <a:prstGeom prst="rect">
                <a:avLst/>
              </a:prstGeom>
              <a:blipFill rotWithShape="1"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327557" y="3609227"/>
                <a:ext cx="1244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p>
                          <m:r>
                            <a:rPr lang="en-NZ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i="1">
                          <a:latin typeface="Cambria Math"/>
                        </a:rPr>
                        <m:t>=[2,0]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557" y="3609227"/>
                <a:ext cx="1244443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3400" y="4703503"/>
                <a:ext cx="5666295" cy="5090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r>
                        <a:rPr lang="en-NZ" sz="1400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𝑢𝑝𝑑𝑎𝑡𝑒𝑑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)=</m:t>
                      </m:r>
                      <m:r>
                        <a:rPr lang="en-NZ" sz="1400" i="1">
                          <a:latin typeface="Cambria Math"/>
                        </a:rPr>
                        <m:t>𝑎𝑣𝑒𝑟𝑎𝑔𝑒</m:t>
                      </m:r>
                      <m:d>
                        <m:d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NZ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NZ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(1)</m:t>
                              </m:r>
                            </m:sup>
                          </m:sSup>
                          <m:r>
                            <a:rPr lang="en-NZ" sz="1400" i="1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NZ" sz="1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NZ" sz="1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(2)</m:t>
                              </m:r>
                            </m:sup>
                          </m:sSup>
                        </m:e>
                      </m:d>
                      <m:r>
                        <a:rPr lang="en-NZ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400" i="1">
                              <a:latin typeface="Cambria Math"/>
                            </a:rPr>
                            <m:t>[</m:t>
                          </m:r>
                          <m:d>
                            <m:dPr>
                              <m:ctrlPr>
                                <a:rPr lang="en-NZ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400" i="1">
                                  <a:latin typeface="Cambria Math"/>
                                </a:rPr>
                                <m:t>0+2</m:t>
                              </m:r>
                            </m:e>
                          </m:d>
                          <m:r>
                            <a:rPr lang="en-NZ" sz="1400" i="1">
                              <a:latin typeface="Cambria Math"/>
                            </a:rPr>
                            <m:t>,</m:t>
                          </m:r>
                          <m:d>
                            <m:dPr>
                              <m:ctrlPr>
                                <a:rPr lang="en-NZ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400" i="1">
                                  <a:latin typeface="Cambria Math"/>
                                </a:rPr>
                                <m:t>2+0</m:t>
                              </m:r>
                            </m:e>
                          </m:d>
                          <m:r>
                            <a:rPr lang="en-NZ" sz="1400" i="1">
                              <a:latin typeface="Cambria Math"/>
                            </a:rPr>
                            <m:t>]</m:t>
                          </m:r>
                        </m:num>
                        <m:den>
                          <m:r>
                            <a:rPr lang="en-NZ" sz="14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NZ" sz="1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400" i="1">
                              <a:latin typeface="Cambria Math"/>
                            </a:rPr>
                            <m:t>[2,2]</m:t>
                          </m:r>
                        </m:num>
                        <m:den>
                          <m:r>
                            <a:rPr lang="en-NZ" sz="1400" i="1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NZ" sz="1400" i="1">
                          <a:latin typeface="Cambria Math"/>
                        </a:rPr>
                        <m:t>=[1,1]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9" y="3527627"/>
                <a:ext cx="5666295" cy="509050"/>
              </a:xfrm>
              <a:prstGeom prst="rect">
                <a:avLst/>
              </a:prstGeom>
              <a:blipFill rotWithShape="1"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330680" y="5081355"/>
                <a:ext cx="571500" cy="2576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1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r>
                        <a:rPr lang="en-NZ" sz="1100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𝑢𝑝𝑑𝑎𝑡𝑒𝑑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1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680" y="3811016"/>
                <a:ext cx="571500" cy="257699"/>
              </a:xfrm>
              <a:prstGeom prst="rect">
                <a:avLst/>
              </a:prstGeom>
              <a:blipFill rotWithShape="1">
                <a:blip r:embed="rId6"/>
                <a:stretch>
                  <a:fillRect r="-61702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5943600" y="3948736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p</a:t>
            </a:r>
            <a:r>
              <a:rPr lang="en-NZ" baseline="30000" dirty="0" smtClean="0">
                <a:solidFill>
                  <a:srgbClr val="FF0000"/>
                </a:solidFill>
              </a:rPr>
              <a:t>(1</a:t>
            </a:r>
            <a:r>
              <a:rPr lang="en-NZ" baseline="30000" dirty="0">
                <a:solidFill>
                  <a:srgbClr val="FF0000"/>
                </a:solidFill>
              </a:rPr>
              <a:t>)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00900" y="5269468"/>
            <a:ext cx="57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p</a:t>
            </a:r>
            <a:r>
              <a:rPr lang="en-NZ" baseline="30000" dirty="0" smtClean="0">
                <a:solidFill>
                  <a:srgbClr val="FF0000"/>
                </a:solidFill>
              </a:rPr>
              <a:t>(2</a:t>
            </a:r>
            <a:r>
              <a:rPr lang="en-NZ" baseline="30000" dirty="0">
                <a:solidFill>
                  <a:srgbClr val="FF0000"/>
                </a:solidFill>
              </a:rPr>
              <a:t>)</a:t>
            </a:r>
            <a:endParaRPr lang="en-US" baseline="30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4669" y="4423885"/>
                <a:ext cx="2125134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r>
                        <a:rPr lang="en-NZ" sz="1400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𝑝𝑟𝑒𝑣𝑖𝑜𝑢𝑠</m:t>
                      </m:r>
                      <m:r>
                        <a:rPr lang="en-NZ" sz="1400" i="1">
                          <a:solidFill>
                            <a:srgbClr val="FF0000"/>
                          </a:solidFill>
                          <a:latin typeface="Cambria Math"/>
                        </a:rPr>
                        <m:t>)=(1.5,1.5)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9" y="3317913"/>
                <a:ext cx="2125134" cy="307777"/>
              </a:xfrm>
              <a:prstGeom prst="rect">
                <a:avLst/>
              </a:prstGeom>
              <a:blipFill rotWithShape="1"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819900" y="4589653"/>
                <a:ext cx="571500" cy="257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1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  <m:r>
                        <a:rPr lang="en-NZ" sz="1100" i="1" baseline="-25000">
                          <a:solidFill>
                            <a:srgbClr val="FF0000"/>
                          </a:solidFill>
                          <a:latin typeface="Cambria Math"/>
                        </a:rPr>
                        <m:t>1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𝑝𝑟𝑒𝑣𝑖𝑜𝑢𝑠</m:t>
                      </m:r>
                      <m:r>
                        <a:rPr lang="en-NZ" sz="11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1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900" y="3442239"/>
                <a:ext cx="571500" cy="257699"/>
              </a:xfrm>
              <a:prstGeom prst="rect">
                <a:avLst/>
              </a:prstGeom>
              <a:blipFill rotWithShape="1">
                <a:blip r:embed="rId8"/>
                <a:stretch>
                  <a:fillRect r="-65957" b="-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5848756" y="4302561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142975" y="5593677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Cross 36"/>
          <p:cNvSpPr/>
          <p:nvPr/>
        </p:nvSpPr>
        <p:spPr>
          <a:xfrm rot="2734294">
            <a:off x="6363111" y="484860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37"/>
          <p:cNvSpPr/>
          <p:nvPr/>
        </p:nvSpPr>
        <p:spPr>
          <a:xfrm rot="2734294">
            <a:off x="6692347" y="4433675"/>
            <a:ext cx="303981" cy="303981"/>
          </a:xfrm>
          <a:prstGeom prst="plus">
            <a:avLst>
              <a:gd name="adj" fmla="val 46579"/>
            </a:avLst>
          </a:prstGeom>
          <a:noFill/>
          <a:ln w="19050">
            <a:solidFill>
              <a:srgbClr val="FF0000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458202" y="5683072"/>
                <a:ext cx="4605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1" y="4262304"/>
                <a:ext cx="460511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438336" y="3200400"/>
                <a:ext cx="4658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336" y="2400300"/>
                <a:ext cx="465832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/>
          <p:cNvSpPr/>
          <p:nvPr/>
        </p:nvSpPr>
        <p:spPr>
          <a:xfrm>
            <a:off x="914400" y="3733800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276600" y="3764877"/>
            <a:ext cx="115850" cy="121323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6" name="Cross 25"/>
          <p:cNvSpPr/>
          <p:nvPr/>
        </p:nvSpPr>
        <p:spPr>
          <a:xfrm rot="2734294">
            <a:off x="1309473" y="2604873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9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57912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New data point          gets assigned to cluster centroid       since it is the closest centroid</a:t>
            </a:r>
            <a:endParaRPr lang="en-US" dirty="0"/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K-means inference for new data point</a:t>
            </a:r>
            <a:endParaRPr lang="en-US" dirty="0"/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3124200" y="3435537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2400300" y="4292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2362200" y="3702237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6162675" y="4826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7"/>
          <p:cNvSpPr>
            <a:spLocks noChangeArrowheads="1"/>
          </p:cNvSpPr>
          <p:nvPr/>
        </p:nvSpPr>
        <p:spPr bwMode="auto">
          <a:xfrm>
            <a:off x="3505200" y="33020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Oval 8"/>
          <p:cNvSpPr>
            <a:spLocks noChangeArrowheads="1"/>
          </p:cNvSpPr>
          <p:nvPr/>
        </p:nvSpPr>
        <p:spPr bwMode="auto">
          <a:xfrm>
            <a:off x="4800600" y="36068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Oval 10"/>
          <p:cNvSpPr>
            <a:spLocks noChangeArrowheads="1"/>
          </p:cNvSpPr>
          <p:nvPr/>
        </p:nvSpPr>
        <p:spPr bwMode="auto">
          <a:xfrm>
            <a:off x="2819400" y="4292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Oval 11"/>
          <p:cNvSpPr>
            <a:spLocks noChangeArrowheads="1"/>
          </p:cNvSpPr>
          <p:nvPr/>
        </p:nvSpPr>
        <p:spPr bwMode="auto">
          <a:xfrm>
            <a:off x="6010275" y="53594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Oval 12"/>
          <p:cNvSpPr>
            <a:spLocks noChangeArrowheads="1"/>
          </p:cNvSpPr>
          <p:nvPr/>
        </p:nvSpPr>
        <p:spPr bwMode="auto">
          <a:xfrm>
            <a:off x="5791200" y="4292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13"/>
          <p:cNvSpPr>
            <a:spLocks noChangeArrowheads="1"/>
          </p:cNvSpPr>
          <p:nvPr/>
        </p:nvSpPr>
        <p:spPr bwMode="auto">
          <a:xfrm>
            <a:off x="4724400" y="30226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Oval 14"/>
          <p:cNvSpPr>
            <a:spLocks noChangeArrowheads="1"/>
          </p:cNvSpPr>
          <p:nvPr/>
        </p:nvSpPr>
        <p:spPr bwMode="auto">
          <a:xfrm>
            <a:off x="3276600" y="39116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15"/>
          <p:cNvSpPr>
            <a:spLocks noChangeArrowheads="1"/>
          </p:cNvSpPr>
          <p:nvPr/>
        </p:nvSpPr>
        <p:spPr bwMode="auto">
          <a:xfrm>
            <a:off x="2895600" y="3898900"/>
            <a:ext cx="228600" cy="228600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16"/>
          <p:cNvSpPr>
            <a:spLocks noChangeArrowheads="1"/>
          </p:cNvSpPr>
          <p:nvPr/>
        </p:nvSpPr>
        <p:spPr bwMode="auto">
          <a:xfrm>
            <a:off x="4876800" y="36068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6296025" y="4368800"/>
            <a:ext cx="228600" cy="228600"/>
          </a:xfrm>
          <a:prstGeom prst="rect">
            <a:avLst/>
          </a:prstGeom>
          <a:solidFill>
            <a:srgbClr val="CC00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1" name="Straight Connector 20"/>
          <p:cNvCxnSpPr>
            <a:endCxn id="35" idx="2"/>
          </p:cNvCxnSpPr>
          <p:nvPr/>
        </p:nvCxnSpPr>
        <p:spPr bwMode="auto">
          <a:xfrm flipV="1">
            <a:off x="4552670" y="3835400"/>
            <a:ext cx="438431" cy="171637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/>
          <p:cNvCxnSpPr>
            <a:stCxn id="37" idx="5"/>
            <a:endCxn id="36" idx="1"/>
          </p:cNvCxnSpPr>
          <p:nvPr/>
        </p:nvCxnSpPr>
        <p:spPr bwMode="auto">
          <a:xfrm>
            <a:off x="4527363" y="4146364"/>
            <a:ext cx="1768662" cy="336737"/>
          </a:xfrm>
          <a:prstGeom prst="line">
            <a:avLst/>
          </a:prstGeom>
          <a:noFill/>
          <a:ln w="38100" cap="flat" cmpd="sng" algn="ctr">
            <a:solidFill>
              <a:srgbClr val="660066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43"/>
          <p:cNvCxnSpPr>
            <a:stCxn id="34" idx="3"/>
            <a:endCxn id="37" idx="2"/>
          </p:cNvCxnSpPr>
          <p:nvPr/>
        </p:nvCxnSpPr>
        <p:spPr bwMode="auto">
          <a:xfrm>
            <a:off x="3124200" y="4013200"/>
            <a:ext cx="1143000" cy="2540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81000" y="1600201"/>
            <a:ext cx="8153400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60000"/>
              <a:buFont typeface="Wingdings" charset="2"/>
              <a:buChar char="n"/>
              <a:defRPr sz="26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55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A50021"/>
              </a:buClr>
              <a:buSzPct val="50000"/>
              <a:buFont typeface="Wingdings" pitchFamily="-65" charset="2"/>
              <a:buChar char="n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 eaLnBrk="1" hangingPunct="1">
              <a:buFont typeface="Wingdings" charset="2"/>
              <a:buNone/>
            </a:pPr>
            <a:r>
              <a:rPr lang="en-US" sz="2400" dirty="0" smtClean="0"/>
              <a:t>Assign each new point to its closest cluster center:</a:t>
            </a:r>
          </a:p>
        </p:txBody>
      </p:sp>
      <p:sp>
        <p:nvSpPr>
          <p:cNvPr id="37" name="Oval 7"/>
          <p:cNvSpPr>
            <a:spLocks noChangeArrowheads="1"/>
          </p:cNvSpPr>
          <p:nvPr/>
        </p:nvSpPr>
        <p:spPr bwMode="auto">
          <a:xfrm>
            <a:off x="4267200" y="3886200"/>
            <a:ext cx="304800" cy="3048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>
            <a:off x="6705600" y="4254500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14"/>
          <p:cNvSpPr>
            <a:spLocks noChangeArrowheads="1"/>
          </p:cNvSpPr>
          <p:nvPr/>
        </p:nvSpPr>
        <p:spPr bwMode="auto">
          <a:xfrm>
            <a:off x="6296025" y="3664137"/>
            <a:ext cx="304800" cy="304800"/>
          </a:xfrm>
          <a:prstGeom prst="ellipse">
            <a:avLst/>
          </a:prstGeom>
          <a:solidFill>
            <a:srgbClr val="BFBFB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13"/>
          <p:cNvSpPr>
            <a:spLocks noChangeArrowheads="1"/>
          </p:cNvSpPr>
          <p:nvPr/>
        </p:nvSpPr>
        <p:spPr bwMode="auto">
          <a:xfrm>
            <a:off x="5257800" y="3810000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08263" y="4280694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00" dirty="0" smtClean="0">
                <a:solidFill>
                  <a:srgbClr val="00CC00"/>
                </a:solidFill>
              </a:rPr>
              <a:t>New data point</a:t>
            </a:r>
            <a:endParaRPr lang="en-US" sz="1000" dirty="0">
              <a:solidFill>
                <a:srgbClr val="00CC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477000" y="4538742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>
                <a:solidFill>
                  <a:srgbClr val="7030A0"/>
                </a:solidFill>
              </a:rPr>
              <a:t>Cluster centroid 2</a:t>
            </a:r>
            <a:endParaRPr lang="en-US" sz="1100" dirty="0">
              <a:solidFill>
                <a:srgbClr val="7030A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413064" y="3280089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>
                <a:solidFill>
                  <a:srgbClr val="0000CC"/>
                </a:solidFill>
              </a:rPr>
              <a:t>Cluster centroid 3</a:t>
            </a:r>
            <a:endParaRPr lang="en-US" sz="1100" dirty="0">
              <a:solidFill>
                <a:srgbClr val="0000CC"/>
              </a:solidFill>
            </a:endParaRPr>
          </a:p>
        </p:txBody>
      </p:sp>
      <p:sp>
        <p:nvSpPr>
          <p:cNvPr id="45" name="Oval 13"/>
          <p:cNvSpPr>
            <a:spLocks noChangeArrowheads="1"/>
          </p:cNvSpPr>
          <p:nvPr/>
        </p:nvSpPr>
        <p:spPr bwMode="auto">
          <a:xfrm>
            <a:off x="5181600" y="3110179"/>
            <a:ext cx="304800" cy="3048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29200" y="3362485"/>
            <a:ext cx="762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>
                <a:solidFill>
                  <a:srgbClr val="FF0000"/>
                </a:solidFill>
              </a:rPr>
              <a:t>Cluster centroid 1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46" name="Oval 7"/>
          <p:cNvSpPr>
            <a:spLocks noChangeArrowheads="1"/>
          </p:cNvSpPr>
          <p:nvPr/>
        </p:nvSpPr>
        <p:spPr bwMode="auto">
          <a:xfrm>
            <a:off x="1600200" y="5867400"/>
            <a:ext cx="304800" cy="304800"/>
          </a:xfrm>
          <a:prstGeom prst="ellipse">
            <a:avLst/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5067300" y="5867400"/>
            <a:ext cx="228600" cy="2286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7" grpId="0" animBg="1"/>
      <p:bldP spid="4" grpId="0"/>
      <p:bldP spid="46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1000" y="371026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K-means algorithm pseudo code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09800"/>
            <a:ext cx="6902848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29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Initializing the position of the clusters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620400" y="685802"/>
            <a:ext cx="0" cy="245767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5451666" y="2878124"/>
            <a:ext cx="3311334" cy="1913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1000" y="1367329"/>
            <a:ext cx="449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Set </a:t>
            </a:r>
            <a:r>
              <a:rPr lang="en-US" sz="2400" dirty="0"/>
              <a:t>the positions of the k </a:t>
            </a:r>
            <a:r>
              <a:rPr lang="en-US" sz="2400" dirty="0" smtClean="0"/>
              <a:t>clusters centroids randomly or even better place them in k</a:t>
            </a:r>
            <a:r>
              <a:rPr lang="en-US" sz="2400" dirty="0"/>
              <a:t> </a:t>
            </a:r>
            <a:r>
              <a:rPr lang="en-US" sz="2400" dirty="0" smtClean="0"/>
              <a:t>randomly chosen instances from </a:t>
            </a:r>
            <a:r>
              <a:rPr lang="en-US" sz="2400" dirty="0"/>
              <a:t>the </a:t>
            </a:r>
            <a:r>
              <a:rPr lang="en-US" sz="2400" dirty="0" smtClean="0"/>
              <a:t>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endParaRPr lang="en-US" sz="2800" dirty="0"/>
          </a:p>
        </p:txBody>
      </p:sp>
      <p:sp>
        <p:nvSpPr>
          <p:cNvPr id="7" name="Oval 6"/>
          <p:cNvSpPr/>
          <p:nvPr/>
        </p:nvSpPr>
        <p:spPr>
          <a:xfrm>
            <a:off x="6080763" y="2453642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369797" y="210599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14163" y="1760550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59882" y="2268550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28593" y="1844042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43801" y="1336850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16767" y="129540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153401" y="88900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67831" y="972493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233145" y="1621118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820230" y="1682077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620400" y="3714523"/>
            <a:ext cx="0" cy="2457677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451666" y="5906846"/>
            <a:ext cx="3311334" cy="1913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080763" y="5482363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69797" y="5134713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14163" y="478927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59882" y="529727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128593" y="4872763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543801" y="4365571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16767" y="4324122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153401" y="3917722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67831" y="4001214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233145" y="4649839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20230" y="4710798"/>
            <a:ext cx="45719" cy="6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6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584201"/>
            <a:ext cx="3505200" cy="2951161"/>
          </a:xfrm>
        </p:spPr>
        <p:txBody>
          <a:bodyPr>
            <a:normAutofit fontScale="90000"/>
          </a:bodyPr>
          <a:lstStyle/>
          <a:p>
            <a:r>
              <a:rPr lang="en-NZ" sz="3200" dirty="0" smtClean="0"/>
              <a:t>K means is nondeterministic – </a:t>
            </a:r>
            <a:br>
              <a:rPr lang="en-NZ" sz="3200" dirty="0" smtClean="0"/>
            </a:br>
            <a:r>
              <a:rPr lang="en-NZ" sz="3200" dirty="0" smtClean="0"/>
              <a:t>different random initializations might end up in different local minimum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77800"/>
            <a:ext cx="5040726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48866"/>
            <a:ext cx="8305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What is the right value of K or the right number of clusters? </a:t>
            </a:r>
          </a:p>
          <a:p>
            <a:r>
              <a:rPr lang="en-US" sz="2200" b="1" dirty="0" smtClean="0"/>
              <a:t>This is  the big question (i.e. limitation) of k-means clustering</a:t>
            </a:r>
            <a:endParaRPr lang="en-US" sz="22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" t="3179" r="803" b="1612"/>
          <a:stretch/>
        </p:blipFill>
        <p:spPr bwMode="auto">
          <a:xfrm>
            <a:off x="2378413" y="2108201"/>
            <a:ext cx="6629400" cy="407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" y="2413000"/>
            <a:ext cx="2225934" cy="3860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95400"/>
                <a:ext cx="87630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Obviously, the </a:t>
                </a:r>
                <a:r>
                  <a:rPr lang="en-US" dirty="0"/>
                  <a:t>number of clusters 𝐾 should be smaller than the number of instances </a:t>
                </a:r>
                <a:r>
                  <a:rPr lang="en-US" dirty="0" smtClean="0"/>
                  <a:t>𝑚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 smtClean="0"/>
                  <a:t>But finding the right number of clusters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𝐾</m:t>
                    </m:r>
                    <m:r>
                      <a:rPr lang="en-NZ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NZ" dirty="0" smtClean="0"/>
                  <a:t> is tricky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95400"/>
                <a:ext cx="8763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487" t="-6604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3886200" y="6187216"/>
            <a:ext cx="457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319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81001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Choosing the value of K</a:t>
            </a:r>
            <a:endParaRPr lang="en-US" sz="2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74904" y="1232865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The elbow method indicates usually the optimal number of clusters:</a:t>
            </a:r>
            <a:endParaRPr lang="en-US" sz="2200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8106217"/>
              </p:ext>
            </p:extLst>
          </p:nvPr>
        </p:nvGraphicFramePr>
        <p:xfrm>
          <a:off x="3390900" y="2006600"/>
          <a:ext cx="3619500" cy="345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" name="Group 4"/>
          <p:cNvGrpSpPr/>
          <p:nvPr/>
        </p:nvGrpSpPr>
        <p:grpSpPr>
          <a:xfrm rot="16200000">
            <a:off x="2300046" y="3558257"/>
            <a:ext cx="2032002" cy="401885"/>
            <a:chOff x="533400" y="1531263"/>
            <a:chExt cx="1981200" cy="430887"/>
          </a:xfrm>
        </p:grpSpPr>
        <p:sp>
          <p:nvSpPr>
            <p:cNvPr id="6" name="TextBox 5"/>
            <p:cNvSpPr txBox="1"/>
            <p:nvPr/>
          </p:nvSpPr>
          <p:spPr>
            <a:xfrm>
              <a:off x="533400" y="1531263"/>
              <a:ext cx="19812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Cost function </a:t>
              </a:r>
              <a:endParaRPr lang="en-US" sz="2000" dirty="0"/>
            </a:p>
          </p:txBody>
        </p:sp>
        <p:pic>
          <p:nvPicPr>
            <p:cNvPr id="7" name="Picture 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9800" y="1639264"/>
              <a:ext cx="171450" cy="214884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4392372" y="5396275"/>
            <a:ext cx="2541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(number of clusters)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01" y="5548630"/>
            <a:ext cx="215265" cy="23114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3924300" y="2514600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305300" y="3322392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762500" y="3931992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43500" y="4140200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600700" y="4241800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81700" y="4338392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362700" y="4439992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43700" y="4445000"/>
            <a:ext cx="76200" cy="10660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3952876" y="2540001"/>
            <a:ext cx="2847975" cy="1943100"/>
          </a:xfrm>
          <a:custGeom>
            <a:avLst/>
            <a:gdLst>
              <a:gd name="connsiteX0" fmla="*/ 0 w 2847975"/>
              <a:gd name="connsiteY0" fmla="*/ 0 h 1457325"/>
              <a:gd name="connsiteX1" fmla="*/ 381000 w 2847975"/>
              <a:gd name="connsiteY1" fmla="*/ 609600 h 1457325"/>
              <a:gd name="connsiteX2" fmla="*/ 857250 w 2847975"/>
              <a:gd name="connsiteY2" fmla="*/ 1076325 h 1457325"/>
              <a:gd name="connsiteX3" fmla="*/ 1219200 w 2847975"/>
              <a:gd name="connsiteY3" fmla="*/ 1219200 h 1457325"/>
              <a:gd name="connsiteX4" fmla="*/ 2847975 w 2847975"/>
              <a:gd name="connsiteY4" fmla="*/ 1457325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7975" h="1457325">
                <a:moveTo>
                  <a:pt x="0" y="0"/>
                </a:moveTo>
                <a:cubicBezTo>
                  <a:pt x="119062" y="215106"/>
                  <a:pt x="238125" y="430213"/>
                  <a:pt x="381000" y="609600"/>
                </a:cubicBezTo>
                <a:cubicBezTo>
                  <a:pt x="523875" y="788988"/>
                  <a:pt x="717550" y="974725"/>
                  <a:pt x="857250" y="1076325"/>
                </a:cubicBezTo>
                <a:cubicBezTo>
                  <a:pt x="996950" y="1177925"/>
                  <a:pt x="887413" y="1155700"/>
                  <a:pt x="1219200" y="1219200"/>
                </a:cubicBezTo>
                <a:cubicBezTo>
                  <a:pt x="1550987" y="1282700"/>
                  <a:pt x="2506663" y="1449388"/>
                  <a:pt x="2847975" y="145732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48200" y="3632201"/>
            <a:ext cx="685800" cy="850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29225" y="3375697"/>
            <a:ext cx="2090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dirty="0" smtClean="0">
                <a:solidFill>
                  <a:srgbClr val="FF0000"/>
                </a:solidFill>
              </a:rPr>
              <a:t>Optimal number of clusters</a:t>
            </a:r>
            <a:endParaRPr lang="en-US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535687" y="174427"/>
                <a:ext cx="4428328" cy="9307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/>
                              <a:ea typeface="Cambria Math"/>
                            </a:rPr>
                            <m:t>∆</m:t>
                          </m:r>
                        </m:e>
                      </m:d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  <m:r>
                            <a:rPr lang="en-NZ" b="0" i="1" baseline="30000" smtClean="0">
                              <a:latin typeface="Cambria Math"/>
                            </a:rPr>
                            <m:t>2</m:t>
                          </m:r>
                        </m:e>
                      </m:nary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/>
                                      <a:ea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/>
                                      <a:ea typeface="Cambria Math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latin typeface="Cambria Math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NZ" b="0" i="1" smtClean="0">
                                          <a:latin typeface="Cambria Math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NZ" i="1" baseline="30000">
                                  <a:latin typeface="Cambria Math"/>
                                </a:rPr>
                                <m:t>2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687" y="174427"/>
                <a:ext cx="4428328" cy="930704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8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895" y="280763"/>
            <a:ext cx="622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Supervised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28750" y="5105400"/>
            <a:ext cx="6229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Training set: 						    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454421" y="1835125"/>
            <a:ext cx="8298" cy="2773368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314700" y="4417695"/>
            <a:ext cx="2514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/>
          <p:nvPr/>
        </p:nvSpPr>
        <p:spPr>
          <a:xfrm>
            <a:off x="4012336" y="3278330"/>
            <a:ext cx="173776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/>
          <p:cNvSpPr/>
          <p:nvPr/>
        </p:nvSpPr>
        <p:spPr>
          <a:xfrm>
            <a:off x="3873635" y="3998950"/>
            <a:ext cx="173776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/>
          <p:cNvSpPr/>
          <p:nvPr/>
        </p:nvSpPr>
        <p:spPr>
          <a:xfrm>
            <a:off x="3672605" y="3545770"/>
            <a:ext cx="173776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/>
          <p:cNvSpPr/>
          <p:nvPr/>
        </p:nvSpPr>
        <p:spPr>
          <a:xfrm>
            <a:off x="4078428" y="3776342"/>
            <a:ext cx="173776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/>
          <p:cNvSpPr/>
          <p:nvPr/>
        </p:nvSpPr>
        <p:spPr>
          <a:xfrm>
            <a:off x="3672605" y="3132852"/>
            <a:ext cx="173776" cy="231701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84" y="2280163"/>
            <a:ext cx="167164" cy="1504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95" y="4608495"/>
            <a:ext cx="171450" cy="15049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314700" y="4417695"/>
            <a:ext cx="25146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784" y="2280163"/>
            <a:ext cx="167164" cy="15049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448906" y="1958904"/>
            <a:ext cx="1970572" cy="243578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887942" y="5199265"/>
                <a:ext cx="4708597" cy="277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050" i="1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NZ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050" i="1">
                                <a:latin typeface="Cambria Math"/>
                              </a:rPr>
                              <m:t>(1)</m:t>
                            </m:r>
                          </m:sup>
                        </m:sSup>
                      </m:e>
                    </m:d>
                    <m:r>
                      <a:rPr lang="en-NZ" sz="1050" i="1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NZ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050" i="1">
                                <a:latin typeface="Cambria Math"/>
                              </a:rPr>
                              <m:t>(2)</m:t>
                            </m:r>
                          </m:sup>
                        </m:sSup>
                      </m:e>
                    </m:d>
                    <m:r>
                      <a:rPr lang="en-NZ" sz="1050" i="1">
                        <a:latin typeface="Cambria Math"/>
                      </a:rPr>
                      <m:t>,</m:t>
                    </m:r>
                  </m:oMath>
                </a14:m>
                <a:r>
                  <a:rPr lang="en-NZ" sz="105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050" i="1">
                                <a:latin typeface="Cambria Math"/>
                              </a:rPr>
                              <m:t>(3)</m:t>
                            </m:r>
                          </m:sup>
                        </m:sSup>
                      </m:e>
                    </m:d>
                    <m:r>
                      <a:rPr lang="en-NZ" sz="1050" i="1">
                        <a:latin typeface="Cambria Math"/>
                      </a:rPr>
                      <m:t>,</m:t>
                    </m:r>
                  </m:oMath>
                </a14:m>
                <a:r>
                  <a:rPr lang="en-US" sz="1050" dirty="0"/>
                  <a:t>…,</a:t>
                </a:r>
                <a:r>
                  <a:rPr lang="en-NZ" sz="105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0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05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0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050" i="1"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NZ" sz="1050" i="1">
                            <a:latin typeface="Cambria Math" panose="02040503050406030204" pitchFamily="18" charset="0"/>
                          </a:rPr>
                          <m:t>| </m:t>
                        </m:r>
                        <m:sSup>
                          <m:sSupPr>
                            <m:ctrlPr>
                              <a:rPr lang="en-NZ" sz="10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05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NZ" sz="1050" i="1">
                                <a:latin typeface="Cambria Math"/>
                              </a:rPr>
                              <m:t>(</m:t>
                            </m:r>
                            <m:r>
                              <a:rPr lang="en-NZ" sz="1050" i="1">
                                <a:latin typeface="Cambria Math"/>
                              </a:rPr>
                              <m:t>𝑚</m:t>
                            </m:r>
                            <m:r>
                              <a:rPr lang="en-NZ" sz="105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NZ" sz="1050" i="1">
                        <a:latin typeface="Cambria Math"/>
                      </a:rPr>
                      <m:t>}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941" y="3899448"/>
                <a:ext cx="4708597" cy="277833"/>
              </a:xfrm>
              <a:prstGeom prst="rect">
                <a:avLst/>
              </a:prstGeom>
              <a:blipFill>
                <a:blip r:embed="rId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839377" y="813515"/>
                <a:ext cx="155115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376" y="610136"/>
                <a:ext cx="155115" cy="415498"/>
              </a:xfrm>
              <a:prstGeom prst="rect">
                <a:avLst/>
              </a:prstGeom>
              <a:blipFill>
                <a:blip r:embed="rId8"/>
                <a:stretch>
                  <a:fillRect l="-4000" r="-4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566731" y="797323"/>
                <a:ext cx="138812" cy="415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7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7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731" y="597992"/>
                <a:ext cx="138812" cy="415498"/>
              </a:xfrm>
              <a:prstGeom prst="rect">
                <a:avLst/>
              </a:prstGeom>
              <a:blipFill>
                <a:blip r:embed="rId9"/>
                <a:stretch>
                  <a:fillRect r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6800851" y="16732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6800851" y="1851026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6800851" y="2030413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6800851" y="22066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6800851" y="23590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6800851" y="2538392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6800851" y="2716213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7571002" y="1673205"/>
            <a:ext cx="134541" cy="179387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7571002" y="1851026"/>
            <a:ext cx="134541" cy="179387"/>
          </a:xfrm>
          <a:prstGeom prst="rect">
            <a:avLst/>
          </a:prstGeom>
          <a:solidFill>
            <a:srgbClr val="00B0F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7571002" y="2030413"/>
            <a:ext cx="134541" cy="179387"/>
          </a:xfrm>
          <a:prstGeom prst="rect">
            <a:avLst/>
          </a:prstGeom>
          <a:solidFill>
            <a:srgbClr val="00B0F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7571002" y="2206605"/>
            <a:ext cx="134541" cy="179387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7571002" y="2359005"/>
            <a:ext cx="134541" cy="179387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7571002" y="2538392"/>
            <a:ext cx="134541" cy="179387"/>
          </a:xfrm>
          <a:prstGeom prst="rect">
            <a:avLst/>
          </a:prstGeom>
          <a:solidFill>
            <a:srgbClr val="00B0F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7571002" y="2716213"/>
            <a:ext cx="134541" cy="179387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6952060" y="16732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6952060" y="1851026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6952060" y="2030413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6952060" y="22066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6"/>
          <p:cNvSpPr>
            <a:spLocks noChangeArrowheads="1"/>
          </p:cNvSpPr>
          <p:nvPr/>
        </p:nvSpPr>
        <p:spPr bwMode="auto">
          <a:xfrm>
            <a:off x="6952060" y="2359005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6"/>
          <p:cNvSpPr>
            <a:spLocks noChangeArrowheads="1"/>
          </p:cNvSpPr>
          <p:nvPr/>
        </p:nvSpPr>
        <p:spPr bwMode="auto">
          <a:xfrm>
            <a:off x="6952060" y="2538392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6"/>
          <p:cNvSpPr>
            <a:spLocks noChangeArrowheads="1"/>
          </p:cNvSpPr>
          <p:nvPr/>
        </p:nvSpPr>
        <p:spPr bwMode="auto">
          <a:xfrm>
            <a:off x="6952060" y="2716213"/>
            <a:ext cx="134541" cy="1793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315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743700" y="1447802"/>
                <a:ext cx="310598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825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825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700" y="1085851"/>
                <a:ext cx="310598" cy="219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915150" y="1447802"/>
                <a:ext cx="313034" cy="2192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82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825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sz="825" i="1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150" y="1085851"/>
                <a:ext cx="313034" cy="219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Plus 48"/>
          <p:cNvSpPr/>
          <p:nvPr/>
        </p:nvSpPr>
        <p:spPr>
          <a:xfrm>
            <a:off x="4724400" y="2628085"/>
            <a:ext cx="304800" cy="34371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lus 49"/>
          <p:cNvSpPr/>
          <p:nvPr/>
        </p:nvSpPr>
        <p:spPr>
          <a:xfrm>
            <a:off x="4876800" y="2932885"/>
            <a:ext cx="304800" cy="34371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Plus 50"/>
          <p:cNvSpPr/>
          <p:nvPr/>
        </p:nvSpPr>
        <p:spPr>
          <a:xfrm>
            <a:off x="4191000" y="2514600"/>
            <a:ext cx="304800" cy="34371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lus 51"/>
          <p:cNvSpPr/>
          <p:nvPr/>
        </p:nvSpPr>
        <p:spPr>
          <a:xfrm>
            <a:off x="4572000" y="2133600"/>
            <a:ext cx="304800" cy="343715"/>
          </a:xfrm>
          <a:prstGeom prst="mathPl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62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5399"/>
            <a:ext cx="4495800" cy="614361"/>
          </a:xfrm>
        </p:spPr>
        <p:txBody>
          <a:bodyPr>
            <a:noAutofit/>
          </a:bodyPr>
          <a:lstStyle/>
          <a:p>
            <a:r>
              <a:rPr lang="en-NZ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clustering algorithms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96" y="584200"/>
            <a:ext cx="896570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74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29000" cy="2544761"/>
          </a:xfrm>
        </p:spPr>
        <p:txBody>
          <a:bodyPr/>
          <a:lstStyle/>
          <a:p>
            <a:r>
              <a:rPr lang="en-NZ" dirty="0" smtClean="0"/>
              <a:t>Why is all this relevant?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4248853" y="76200"/>
            <a:ext cx="4749505" cy="6781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22600"/>
            <a:ext cx="3600450" cy="35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5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1000" y="371025"/>
                <a:ext cx="8305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smtClean="0"/>
                  <a:t>Unsupervised learning: there is no labels </a:t>
                </a:r>
                <a14:m>
                  <m:oMath xmlns:m="http://schemas.openxmlformats.org/officeDocument/2006/math">
                    <m:r>
                      <a:rPr lang="en-NZ" sz="2800" b="1" i="1" smtClean="0">
                        <a:latin typeface="Cambria Math"/>
                      </a:rPr>
                      <m:t>𝒚</m:t>
                    </m:r>
                  </m:oMath>
                </a14:m>
                <a:endParaRPr lang="en-US" sz="2800" b="1" dirty="0" smtClean="0"/>
              </a:p>
              <a:p>
                <a:r>
                  <a:rPr lang="en-NZ" b="1" dirty="0" smtClean="0"/>
                  <a:t>In fact, the purpose of clustering is to determine labels that make sense</a:t>
                </a:r>
                <a:endParaRPr lang="en-US" b="1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1025"/>
                <a:ext cx="8305800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542" t="-6618" b="-7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381000" y="56642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Training set: </a:t>
            </a:r>
            <a:r>
              <a:rPr lang="en-US" sz="2800" dirty="0"/>
              <a:t>	</a:t>
            </a:r>
            <a:r>
              <a:rPr lang="en-US" sz="2800" dirty="0" smtClean="0"/>
              <a:t>	</a:t>
            </a:r>
            <a:endParaRPr lang="en-US" sz="28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3081894" y="1303833"/>
            <a:ext cx="11064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2895600" y="4747260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10" y="1897215"/>
            <a:ext cx="222885" cy="200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26" y="5001658"/>
            <a:ext cx="228600" cy="200660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4495800" y="1498600"/>
            <a:ext cx="1214126" cy="14224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09287" y="3505200"/>
            <a:ext cx="905513" cy="939367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6781800" y="3013406"/>
            <a:ext cx="2286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Important:</a:t>
            </a:r>
            <a:r>
              <a:rPr lang="en-NZ" dirty="0" smtClean="0"/>
              <a:t> A Cluster contains points that are similar to each other and dissimilar from other clusters!</a:t>
            </a:r>
          </a:p>
          <a:p>
            <a:r>
              <a:rPr lang="en-NZ" dirty="0" smtClean="0"/>
              <a:t>I.e. points within a cluster have high intra-cluster similarity and low inter-cluster similarity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326588" y="5789352"/>
                <a:ext cx="4589077" cy="3395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sz="1400" b="0" i="1" smtClean="0">
                        <a:latin typeface="Cambria Math"/>
                      </a:rPr>
                      <m:t>{</m:t>
                    </m:r>
                    <m:d>
                      <m:dPr>
                        <m:ctrlPr>
                          <a:rPr lang="en-NZ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b="0" i="1" baseline="-25000" smtClean="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NZ" sz="1400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b="0" i="1" baseline="-25000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i="1">
                                    <a:latin typeface="Cambria Math"/>
                                  </a:rPr>
                                  <m:t>1</m:t>
                                </m:r>
                              </m:e>
                            </m:d>
                          </m:sup>
                        </m:sSup>
                        <m:r>
                          <a:rPr lang="en-NZ" sz="14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NZ" sz="1400" b="0" i="1" smtClean="0"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NZ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NZ" sz="140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NZ" sz="1400" i="1">
                        <a:latin typeface="Cambria Math"/>
                      </a:rPr>
                      <m:t>,</m:t>
                    </m:r>
                  </m:oMath>
                </a14:m>
                <a:r>
                  <a:rPr lang="en-NZ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  <m:r>
                          <a:rPr lang="en-NZ" sz="140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NZ" sz="1400" i="1">
                        <a:latin typeface="Cambria Math"/>
                      </a:rPr>
                      <m:t>,</m:t>
                    </m:r>
                  </m:oMath>
                </a14:m>
                <a:r>
                  <a:rPr lang="en-US" sz="1400" dirty="0" smtClean="0"/>
                  <a:t>…,</a:t>
                </a:r>
                <a:r>
                  <a:rPr lang="en-NZ" sz="14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NZ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1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  <m:r>
                          <a:rPr lang="en-NZ" sz="1400" i="1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NZ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NZ" sz="1400" i="1">
                                <a:latin typeface="Cambria Math"/>
                              </a:rPr>
                              <m:t>𝑥</m:t>
                            </m:r>
                            <m:r>
                              <a:rPr lang="en-NZ" sz="1400" i="1" baseline="-2500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d>
                              <m:dPr>
                                <m:ctrlPr>
                                  <a:rPr lang="en-NZ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NZ" sz="1400" b="0" i="1" smtClean="0">
                                    <a:latin typeface="Cambria Math"/>
                                  </a:rPr>
                                  <m:t>𝑚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NZ" sz="1400" b="0" i="1" smtClean="0">
                        <a:latin typeface="Cambria Math"/>
                      </a:rPr>
                      <m:t>}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587" y="4342013"/>
                <a:ext cx="4589077" cy="339517"/>
              </a:xfrm>
              <a:prstGeom prst="rect">
                <a:avLst/>
              </a:prstGeom>
              <a:blipFill rotWithShape="1"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95168" y="-58313"/>
                <a:ext cx="2068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168" y="-43735"/>
                <a:ext cx="206820" cy="553998"/>
              </a:xfrm>
              <a:prstGeom prst="rect">
                <a:avLst/>
              </a:prstGeom>
              <a:blipFill rotWithShape="1">
                <a:blip r:embed="rId7"/>
                <a:stretch>
                  <a:fillRect l="-2941" r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64974" y="-79903"/>
                <a:ext cx="185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4973" y="-59927"/>
                <a:ext cx="185083" cy="553998"/>
              </a:xfrm>
              <a:prstGeom prst="rect">
                <a:avLst/>
              </a:prstGeom>
              <a:blipFill rotWithShape="1">
                <a:blip r:embed="rId8"/>
                <a:stretch>
                  <a:fillRect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26"/>
          <p:cNvSpPr>
            <a:spLocks noChangeArrowheads="1"/>
          </p:cNvSpPr>
          <p:nvPr/>
        </p:nvSpPr>
        <p:spPr bwMode="auto">
          <a:xfrm>
            <a:off x="7543800" y="7831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6"/>
          <p:cNvSpPr>
            <a:spLocks noChangeArrowheads="1"/>
          </p:cNvSpPr>
          <p:nvPr/>
        </p:nvSpPr>
        <p:spPr bwMode="auto">
          <a:xfrm>
            <a:off x="7543800" y="1020235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6"/>
          <p:cNvSpPr>
            <a:spLocks noChangeArrowheads="1"/>
          </p:cNvSpPr>
          <p:nvPr/>
        </p:nvSpPr>
        <p:spPr bwMode="auto">
          <a:xfrm>
            <a:off x="7543800" y="1259418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6"/>
          <p:cNvSpPr>
            <a:spLocks noChangeArrowheads="1"/>
          </p:cNvSpPr>
          <p:nvPr/>
        </p:nvSpPr>
        <p:spPr bwMode="auto">
          <a:xfrm>
            <a:off x="7543800" y="14943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6"/>
          <p:cNvSpPr>
            <a:spLocks noChangeArrowheads="1"/>
          </p:cNvSpPr>
          <p:nvPr/>
        </p:nvSpPr>
        <p:spPr bwMode="auto">
          <a:xfrm>
            <a:off x="7543800" y="16975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6"/>
          <p:cNvSpPr>
            <a:spLocks noChangeArrowheads="1"/>
          </p:cNvSpPr>
          <p:nvPr/>
        </p:nvSpPr>
        <p:spPr bwMode="auto">
          <a:xfrm>
            <a:off x="7543800" y="1936722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6"/>
          <p:cNvSpPr>
            <a:spLocks noChangeArrowheads="1"/>
          </p:cNvSpPr>
          <p:nvPr/>
        </p:nvSpPr>
        <p:spPr bwMode="auto">
          <a:xfrm>
            <a:off x="7543800" y="2173818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6"/>
          <p:cNvSpPr>
            <a:spLocks noChangeArrowheads="1"/>
          </p:cNvSpPr>
          <p:nvPr/>
        </p:nvSpPr>
        <p:spPr bwMode="auto">
          <a:xfrm>
            <a:off x="8570668" y="783139"/>
            <a:ext cx="179388" cy="2391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6"/>
          <p:cNvSpPr>
            <a:spLocks noChangeArrowheads="1"/>
          </p:cNvSpPr>
          <p:nvPr/>
        </p:nvSpPr>
        <p:spPr bwMode="auto">
          <a:xfrm>
            <a:off x="8570668" y="1020235"/>
            <a:ext cx="179388" cy="239183"/>
          </a:xfrm>
          <a:prstGeom prst="rect">
            <a:avLst/>
          </a:prstGeom>
          <a:solidFill>
            <a:srgbClr val="00B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6"/>
          <p:cNvSpPr>
            <a:spLocks noChangeArrowheads="1"/>
          </p:cNvSpPr>
          <p:nvPr/>
        </p:nvSpPr>
        <p:spPr bwMode="auto">
          <a:xfrm>
            <a:off x="8570668" y="1259418"/>
            <a:ext cx="179388" cy="239183"/>
          </a:xfrm>
          <a:prstGeom prst="rect">
            <a:avLst/>
          </a:prstGeom>
          <a:solidFill>
            <a:srgbClr val="00B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6"/>
          <p:cNvSpPr>
            <a:spLocks noChangeArrowheads="1"/>
          </p:cNvSpPr>
          <p:nvPr/>
        </p:nvSpPr>
        <p:spPr bwMode="auto">
          <a:xfrm>
            <a:off x="8570668" y="1494339"/>
            <a:ext cx="179388" cy="239183"/>
          </a:xfrm>
          <a:prstGeom prst="rect">
            <a:avLst/>
          </a:prstGeom>
          <a:solidFill>
            <a:srgbClr val="00B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6"/>
          <p:cNvSpPr>
            <a:spLocks noChangeArrowheads="1"/>
          </p:cNvSpPr>
          <p:nvPr/>
        </p:nvSpPr>
        <p:spPr bwMode="auto">
          <a:xfrm>
            <a:off x="8570668" y="1697539"/>
            <a:ext cx="179388" cy="2391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6"/>
          <p:cNvSpPr>
            <a:spLocks noChangeArrowheads="1"/>
          </p:cNvSpPr>
          <p:nvPr/>
        </p:nvSpPr>
        <p:spPr bwMode="auto">
          <a:xfrm>
            <a:off x="8570668" y="1936722"/>
            <a:ext cx="179388" cy="239183"/>
          </a:xfrm>
          <a:prstGeom prst="rect">
            <a:avLst/>
          </a:prstGeom>
          <a:solidFill>
            <a:srgbClr val="00B05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6"/>
          <p:cNvSpPr>
            <a:spLocks noChangeArrowheads="1"/>
          </p:cNvSpPr>
          <p:nvPr/>
        </p:nvSpPr>
        <p:spPr bwMode="auto">
          <a:xfrm>
            <a:off x="8570668" y="2173818"/>
            <a:ext cx="179388" cy="2391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6"/>
          <p:cNvSpPr>
            <a:spLocks noChangeArrowheads="1"/>
          </p:cNvSpPr>
          <p:nvPr/>
        </p:nvSpPr>
        <p:spPr bwMode="auto">
          <a:xfrm>
            <a:off x="7745412" y="7831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6"/>
          <p:cNvSpPr>
            <a:spLocks noChangeArrowheads="1"/>
          </p:cNvSpPr>
          <p:nvPr/>
        </p:nvSpPr>
        <p:spPr bwMode="auto">
          <a:xfrm>
            <a:off x="7745412" y="1020235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6"/>
          <p:cNvSpPr>
            <a:spLocks noChangeArrowheads="1"/>
          </p:cNvSpPr>
          <p:nvPr/>
        </p:nvSpPr>
        <p:spPr bwMode="auto">
          <a:xfrm>
            <a:off x="7745412" y="1259418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6"/>
          <p:cNvSpPr>
            <a:spLocks noChangeArrowheads="1"/>
          </p:cNvSpPr>
          <p:nvPr/>
        </p:nvSpPr>
        <p:spPr bwMode="auto">
          <a:xfrm>
            <a:off x="7745412" y="14943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6"/>
          <p:cNvSpPr>
            <a:spLocks noChangeArrowheads="1"/>
          </p:cNvSpPr>
          <p:nvPr/>
        </p:nvSpPr>
        <p:spPr bwMode="auto">
          <a:xfrm>
            <a:off x="7745412" y="1697539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6"/>
          <p:cNvSpPr>
            <a:spLocks noChangeArrowheads="1"/>
          </p:cNvSpPr>
          <p:nvPr/>
        </p:nvSpPr>
        <p:spPr bwMode="auto">
          <a:xfrm>
            <a:off x="7745412" y="1936722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6"/>
          <p:cNvSpPr>
            <a:spLocks noChangeArrowheads="1"/>
          </p:cNvSpPr>
          <p:nvPr/>
        </p:nvSpPr>
        <p:spPr bwMode="auto">
          <a:xfrm>
            <a:off x="7745412" y="2173818"/>
            <a:ext cx="179388" cy="2391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429000" y="40386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733800" y="4114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581400" y="3733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953000" y="25908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105400" y="1676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334000" y="23622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648200" y="2057400"/>
            <a:ext cx="152400" cy="152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9" grpId="0"/>
      <p:bldP spid="24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077200" cy="762000"/>
          </a:xfrm>
        </p:spPr>
        <p:txBody>
          <a:bodyPr>
            <a:normAutofit/>
          </a:bodyPr>
          <a:lstStyle/>
          <a:p>
            <a:r>
              <a:rPr lang="en-NZ" sz="2800" dirty="0" smtClean="0"/>
              <a:t>How is this useful? Clustering data: </a:t>
            </a:r>
            <a:r>
              <a:rPr lang="en-US" sz="3200" dirty="0" smtClean="0"/>
              <a:t>Google News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1295400"/>
            <a:ext cx="5930183" cy="498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057400" y="2006600"/>
            <a:ext cx="54102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7400" y="3429000"/>
            <a:ext cx="5410200" cy="13208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57400" y="4749800"/>
            <a:ext cx="5410200" cy="1625600"/>
          </a:xfrm>
          <a:prstGeom prst="rect">
            <a:avLst/>
          </a:prstGeom>
          <a:noFill/>
          <a:ln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58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156361" y="371026"/>
            <a:ext cx="3114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/>
              <a:t>Clustering </a:t>
            </a:r>
            <a:r>
              <a:rPr lang="en-NZ" sz="2400" dirty="0" smtClean="0"/>
              <a:t>Applications: </a:t>
            </a:r>
            <a:r>
              <a:rPr lang="en-US" sz="2400" dirty="0" smtClean="0"/>
              <a:t>Market </a:t>
            </a:r>
            <a:r>
              <a:rPr lang="en-US" sz="2400" dirty="0"/>
              <a:t>segmentation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30439" y="1096974"/>
            <a:ext cx="4457158" cy="5452085"/>
            <a:chOff x="330111" y="1807706"/>
            <a:chExt cx="4016550" cy="3950298"/>
          </a:xfrm>
        </p:grpSpPr>
        <p:graphicFrame>
          <p:nvGraphicFramePr>
            <p:cNvPr id="73" name="Chart 72"/>
            <p:cNvGraphicFramePr/>
            <p:nvPr>
              <p:extLst>
                <p:ext uri="{D42A27DB-BD31-4B8C-83A1-F6EECF244321}">
                  <p14:modId xmlns:p14="http://schemas.microsoft.com/office/powerpoint/2010/main" val="2912714641"/>
                </p:ext>
              </p:extLst>
            </p:nvPr>
          </p:nvGraphicFramePr>
          <p:xfrm>
            <a:off x="330111" y="1807706"/>
            <a:ext cx="4016550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6639" y="258470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0399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7107972" y="6044451"/>
            <a:ext cx="11431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Height</a:t>
            </a:r>
            <a:endParaRPr lang="en-US" sz="2800" baseline="-25000" dirty="0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4355345" y="3178531"/>
            <a:ext cx="1224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Weight</a:t>
            </a:r>
            <a:endParaRPr lang="en-US" sz="2800" baseline="-250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382376" y="1574051"/>
            <a:ext cx="0" cy="4650213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192268" y="5867400"/>
            <a:ext cx="39002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5981239" y="236470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861230" y="232816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68812" y="266257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05039" y="194562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583019" y="2022724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923190" y="3147585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18095" y="238658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659219" y="267163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191131" y="2817212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952672" y="276417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253295" y="311135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617611" y="311828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545012" y="2207291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268426" y="5342385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479274" y="258529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430619" y="479384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207973" y="2012148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921008" y="537195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768608" y="4214039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20372" y="483328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20313" y="433050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35703" y="4901605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848972" y="453370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84177" y="307032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267511" y="272422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511970" y="238725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817257" y="1956680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658473" y="1605757"/>
            <a:ext cx="1275728" cy="1834384"/>
          </a:xfrm>
          <a:prstGeom prst="ellipse">
            <a:avLst/>
          </a:prstGeom>
          <a:noFill/>
          <a:ln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431225" y="4100593"/>
            <a:ext cx="1404828" cy="160202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261669" y="1701799"/>
            <a:ext cx="1503923" cy="1873436"/>
          </a:xfrm>
          <a:prstGeom prst="ellipse">
            <a:avLst/>
          </a:prstGeom>
          <a:noFill/>
          <a:ln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356789" y="714044"/>
            <a:ext cx="1960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T-shirt sizing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803513" y="444937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7411095" y="4783791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934095" y="5443985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727313" y="4934883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133414" y="4938429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159108" y="4109184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907060" y="5029371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559894" y="5239504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487295" y="4328508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020464" y="4580591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759540" y="4077897"/>
            <a:ext cx="152400" cy="203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332656" y="3823017"/>
            <a:ext cx="1201744" cy="1873436"/>
          </a:xfrm>
          <a:prstGeom prst="ellipse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228600" y="368165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2400" dirty="0"/>
              <a:t>Clustering Applications</a:t>
            </a:r>
            <a:r>
              <a:rPr lang="en-NZ" sz="2400" dirty="0" smtClean="0"/>
              <a:t>: </a:t>
            </a:r>
            <a:r>
              <a:rPr lang="en-US" sz="2400" dirty="0" smtClean="0"/>
              <a:t>Social network analysis</a:t>
            </a:r>
            <a:endParaRPr lang="en-US" sz="2400" dirty="0"/>
          </a:p>
        </p:txBody>
      </p:sp>
      <p:pic>
        <p:nvPicPr>
          <p:cNvPr id="1026" name="Picture 2" descr="Image result for social network cluster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" t="4480" r="3189" b="4983"/>
          <a:stretch/>
        </p:blipFill>
        <p:spPr bwMode="auto">
          <a:xfrm>
            <a:off x="1413753" y="1150025"/>
            <a:ext cx="5946844" cy="527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5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352800" cy="3967161"/>
          </a:xfrm>
        </p:spPr>
        <p:txBody>
          <a:bodyPr>
            <a:normAutofit/>
          </a:bodyPr>
          <a:lstStyle/>
          <a:p>
            <a:r>
              <a:rPr lang="en-NZ" sz="2400" dirty="0"/>
              <a:t>Clustering Applications: Document </a:t>
            </a:r>
            <a:r>
              <a:rPr lang="en-NZ" sz="2400" dirty="0" smtClean="0"/>
              <a:t>clustering</a:t>
            </a:r>
            <a:endParaRPr lang="en-US" sz="2400" dirty="0"/>
          </a:p>
        </p:txBody>
      </p:sp>
      <p:pic>
        <p:nvPicPr>
          <p:cNvPr id="3074" name="Picture 2" descr="http://arbesman.net/blog/wp-content/uploads/2011/03/journal.pone_.0018029.g0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177801"/>
            <a:ext cx="4784387" cy="637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9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57600" cy="1143000"/>
          </a:xfrm>
        </p:spPr>
        <p:txBody>
          <a:bodyPr>
            <a:noAutofit/>
          </a:bodyPr>
          <a:lstStyle/>
          <a:p>
            <a:r>
              <a:rPr lang="en-NZ" sz="2400" dirty="0"/>
              <a:t>Clustering Applications: Epidemiology</a:t>
            </a:r>
            <a:endParaRPr lang="en-US" sz="2400" dirty="0"/>
          </a:p>
        </p:txBody>
      </p:sp>
      <p:pic>
        <p:nvPicPr>
          <p:cNvPr id="3074" name="Picture 2" descr="http://www.bettycjung.net/BG2012/Breastcancercluste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5" r="7478"/>
          <a:stretch/>
        </p:blipFill>
        <p:spPr bwMode="auto">
          <a:xfrm>
            <a:off x="4076700" y="177800"/>
            <a:ext cx="4838700" cy="657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2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5149</TotalTime>
  <Words>562</Words>
  <Application>Microsoft Office PowerPoint</Application>
  <PresentationFormat>On-screen Show (4:3)</PresentationFormat>
  <Paragraphs>100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ＭＳ Ｐゴシック</vt:lpstr>
      <vt:lpstr>Arial</vt:lpstr>
      <vt:lpstr>Calibri</vt:lpstr>
      <vt:lpstr>Cambria Math</vt:lpstr>
      <vt:lpstr>Courier New</vt:lpstr>
      <vt:lpstr>Gill Sans</vt:lpstr>
      <vt:lpstr>Wingdings</vt:lpstr>
      <vt:lpstr>ヒラギノ角ゴ ProN W3</vt:lpstr>
      <vt:lpstr>1_Lecture</vt:lpstr>
      <vt:lpstr>2_Office Theme</vt:lpstr>
      <vt:lpstr>3_Office Theme</vt:lpstr>
      <vt:lpstr>2_Lecture</vt:lpstr>
      <vt:lpstr>PowerPoint Presentation</vt:lpstr>
      <vt:lpstr>Where are we at?</vt:lpstr>
      <vt:lpstr>PowerPoint Presentation</vt:lpstr>
      <vt:lpstr>PowerPoint Presentation</vt:lpstr>
      <vt:lpstr>How is this useful? Clustering data: Google News</vt:lpstr>
      <vt:lpstr>PowerPoint Presentation</vt:lpstr>
      <vt:lpstr>PowerPoint Presentation</vt:lpstr>
      <vt:lpstr>Clustering Applications: Document clustering</vt:lpstr>
      <vt:lpstr>Clustering Applications: Epidemiology</vt:lpstr>
      <vt:lpstr>Clustering Applications: Search result clustering</vt:lpstr>
      <vt:lpstr>Most well-known algorithm for Clustering: K-means*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distance measure should we use?</vt:lpstr>
      <vt:lpstr>Recalculate centroid centers as the mean of the points in a cluster </vt:lpstr>
      <vt:lpstr>K-means inference for new data point</vt:lpstr>
      <vt:lpstr>PowerPoint Presentation</vt:lpstr>
      <vt:lpstr>PowerPoint Presentation</vt:lpstr>
      <vt:lpstr>K means is nondeterministic –  different random initializations might end up in different local minimum</vt:lpstr>
      <vt:lpstr>PowerPoint Presentation</vt:lpstr>
      <vt:lpstr>PowerPoint Presentation</vt:lpstr>
      <vt:lpstr>Advanced clustering algorithms</vt:lpstr>
      <vt:lpstr>Why is all this relevant?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704</cp:revision>
  <dcterms:created xsi:type="dcterms:W3CDTF">2010-07-08T21:59:02Z</dcterms:created>
  <dcterms:modified xsi:type="dcterms:W3CDTF">2019-03-20T05:32:11Z</dcterms:modified>
</cp:coreProperties>
</file>